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84" r:id="rId2"/>
    <p:sldId id="516" r:id="rId3"/>
    <p:sldId id="517" r:id="rId4"/>
    <p:sldId id="557" r:id="rId5"/>
    <p:sldId id="518" r:id="rId6"/>
    <p:sldId id="532" r:id="rId7"/>
    <p:sldId id="543" r:id="rId8"/>
    <p:sldId id="558" r:id="rId9"/>
    <p:sldId id="523" r:id="rId10"/>
    <p:sldId id="524" r:id="rId11"/>
    <p:sldId id="527" r:id="rId12"/>
    <p:sldId id="529" r:id="rId13"/>
    <p:sldId id="535" r:id="rId14"/>
    <p:sldId id="536" r:id="rId15"/>
    <p:sldId id="531" r:id="rId16"/>
    <p:sldId id="505" r:id="rId17"/>
    <p:sldId id="515" r:id="rId18"/>
    <p:sldId id="514" r:id="rId19"/>
    <p:sldId id="537" r:id="rId20"/>
    <p:sldId id="538" r:id="rId21"/>
    <p:sldId id="539" r:id="rId22"/>
    <p:sldId id="519" r:id="rId23"/>
    <p:sldId id="521" r:id="rId24"/>
    <p:sldId id="542" r:id="rId25"/>
    <p:sldId id="541" r:id="rId26"/>
    <p:sldId id="522" r:id="rId27"/>
    <p:sldId id="511" r:id="rId28"/>
    <p:sldId id="512" r:id="rId29"/>
    <p:sldId id="513" r:id="rId30"/>
    <p:sldId id="544" r:id="rId31"/>
    <p:sldId id="545" r:id="rId32"/>
    <p:sldId id="546" r:id="rId33"/>
    <p:sldId id="547" r:id="rId34"/>
    <p:sldId id="549" r:id="rId35"/>
    <p:sldId id="554" r:id="rId36"/>
    <p:sldId id="550" r:id="rId37"/>
    <p:sldId id="551" r:id="rId38"/>
    <p:sldId id="552" r:id="rId39"/>
    <p:sldId id="553" r:id="rId40"/>
    <p:sldId id="555" r:id="rId41"/>
    <p:sldId id="55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516"/>
            <p14:sldId id="517"/>
            <p14:sldId id="557"/>
            <p14:sldId id="518"/>
            <p14:sldId id="532"/>
            <p14:sldId id="543"/>
            <p14:sldId id="558"/>
            <p14:sldId id="523"/>
            <p14:sldId id="524"/>
            <p14:sldId id="527"/>
            <p14:sldId id="529"/>
            <p14:sldId id="535"/>
            <p14:sldId id="536"/>
            <p14:sldId id="531"/>
            <p14:sldId id="505"/>
            <p14:sldId id="515"/>
            <p14:sldId id="514"/>
            <p14:sldId id="537"/>
            <p14:sldId id="538"/>
            <p14:sldId id="539"/>
            <p14:sldId id="519"/>
            <p14:sldId id="521"/>
            <p14:sldId id="542"/>
            <p14:sldId id="541"/>
            <p14:sldId id="522"/>
            <p14:sldId id="511"/>
            <p14:sldId id="512"/>
            <p14:sldId id="513"/>
            <p14:sldId id="544"/>
            <p14:sldId id="545"/>
            <p14:sldId id="546"/>
            <p14:sldId id="547"/>
            <p14:sldId id="549"/>
            <p14:sldId id="554"/>
            <p14:sldId id="550"/>
            <p14:sldId id="551"/>
            <p14:sldId id="552"/>
            <p14:sldId id="553"/>
            <p14:sldId id="555"/>
            <p14:sldId id="556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00CC"/>
    <a:srgbClr val="4F81BD"/>
    <a:srgbClr val="7099CA"/>
    <a:srgbClr val="535353"/>
    <a:srgbClr val="F4F7FB"/>
    <a:srgbClr val="355E8F"/>
    <a:srgbClr val="2A4A70"/>
    <a:srgbClr val="4072A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20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49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02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36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8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36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5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07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99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5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20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656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270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280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763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873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60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9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44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62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43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3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61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325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943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29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436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586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0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22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4140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70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725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363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07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3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83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0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16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4.png"/><Relationship Id="rId4" Type="http://schemas.openxmlformats.org/officeDocument/2006/relationships/image" Target="../media/image7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4.png"/><Relationship Id="rId4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4.png"/><Relationship Id="rId4" Type="http://schemas.openxmlformats.org/officeDocument/2006/relationships/image" Target="../media/image70.png"/><Relationship Id="rId9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70.png"/><Relationship Id="rId9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9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1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91.png"/><Relationship Id="rId7" Type="http://schemas.openxmlformats.org/officeDocument/2006/relationships/image" Target="../media/image1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91.png"/><Relationship Id="rId7" Type="http://schemas.openxmlformats.org/officeDocument/2006/relationships/image" Target="../media/image1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91.png"/><Relationship Id="rId7" Type="http://schemas.openxmlformats.org/officeDocument/2006/relationships/image" Target="../media/image1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0.png"/><Relationship Id="rId7" Type="http://schemas.openxmlformats.org/officeDocument/2006/relationships/image" Target="../media/image1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30.png"/><Relationship Id="rId4" Type="http://schemas.openxmlformats.org/officeDocument/2006/relationships/image" Target="../media/image1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7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90.png"/><Relationship Id="rId4" Type="http://schemas.openxmlformats.org/officeDocument/2006/relationships/image" Target="../media/image100.png"/><Relationship Id="rId9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90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7.png"/><Relationship Id="rId4" Type="http://schemas.openxmlformats.org/officeDocument/2006/relationships/image" Target="../media/image18.png"/><Relationship Id="rId9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7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90.png"/><Relationship Id="rId4" Type="http://schemas.openxmlformats.org/officeDocument/2006/relationships/image" Target="../media/image100.png"/><Relationship Id="rId9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7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90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7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20.png"/><Relationship Id="rId5" Type="http://schemas.openxmlformats.org/officeDocument/2006/relationships/image" Target="../media/image90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7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21.png"/><Relationship Id="rId5" Type="http://schemas.openxmlformats.org/officeDocument/2006/relationships/image" Target="../media/image90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7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22.png"/><Relationship Id="rId5" Type="http://schemas.openxmlformats.org/officeDocument/2006/relationships/image" Target="../media/image90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9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90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7.png"/><Relationship Id="rId4" Type="http://schemas.openxmlformats.org/officeDocument/2006/relationships/image" Target="../media/image18.png"/><Relationship Id="rId9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90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7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1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90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24.png"/><Relationship Id="rId5" Type="http://schemas.openxmlformats.org/officeDocument/2006/relationships/image" Target="../media/image17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90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25.png"/><Relationship Id="rId5" Type="http://schemas.openxmlformats.org/officeDocument/2006/relationships/image" Target="../media/image17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90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26.png"/><Relationship Id="rId5" Type="http://schemas.openxmlformats.org/officeDocument/2006/relationships/image" Target="../media/image17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1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1199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Symbolic Examples (Part 2)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89214" y="4680707"/>
                <a:ext cx="247317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8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2473178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724" t="-350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48799" y="4522035"/>
                <a:ext cx="1247201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799" y="4522035"/>
                <a:ext cx="1247201" cy="5833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46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89214" y="4680707"/>
                <a:ext cx="179594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8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1795940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2712" t="-3509" r="-15593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814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89214" y="4680707"/>
                <a:ext cx="203036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8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2030364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2402" t="-3509" r="-84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380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89214" y="4680707"/>
                <a:ext cx="203036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8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2030364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2402" t="-3509" r="-84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>
            <a:cxnSpLocks/>
          </p:cNvCxnSpPr>
          <p:nvPr/>
        </p:nvCxnSpPr>
        <p:spPr>
          <a:xfrm flipH="1">
            <a:off x="3322320" y="4770120"/>
            <a:ext cx="182880" cy="18288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3322320" y="4770120"/>
            <a:ext cx="182880" cy="18288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45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89214" y="4680707"/>
                <a:ext cx="203036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8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2030364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2402" t="-3509" r="-84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>
            <a:cxnSpLocks/>
          </p:cNvCxnSpPr>
          <p:nvPr/>
        </p:nvCxnSpPr>
        <p:spPr>
          <a:xfrm flipH="1">
            <a:off x="3322320" y="4770120"/>
            <a:ext cx="182880" cy="18288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3322320" y="4770120"/>
            <a:ext cx="182880" cy="182880"/>
          </a:xfrm>
          <a:prstGeom prst="line">
            <a:avLst/>
          </a:prstGeom>
          <a:ln w="25400">
            <a:solidFill>
              <a:srgbClr val="C00000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1371600" y="3429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1371600" y="3810000"/>
            <a:ext cx="12220" cy="27432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543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89214" y="4680707"/>
                <a:ext cx="302608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8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302608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408" t="-3509" r="-241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>
            <a:cxnSpLocks/>
          </p:cNvCxnSpPr>
          <p:nvPr/>
        </p:nvCxnSpPr>
        <p:spPr>
          <a:xfrm>
            <a:off x="1371600" y="3429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715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124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4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480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12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526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480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12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02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832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480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12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89214" y="4680707"/>
                <a:ext cx="258057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11|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5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258057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655" t="-3509" r="-23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3901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480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1200" y="23738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38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89214" y="4680707"/>
                <a:ext cx="258057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11|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5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2580578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655" t="-3509" r="-23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982995" y="5214107"/>
                <a:ext cx="289380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11|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5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995" y="5214107"/>
                <a:ext cx="2893805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421" t="-1724" r="-2526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1371600" y="3429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99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511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6002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371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14600" y="2373868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373868"/>
                <a:ext cx="4572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6002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90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3434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2578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1722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608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14600" y="2373868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373868"/>
                <a:ext cx="4572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6002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90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3434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2578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1722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104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7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07792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14600" y="2373868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373868"/>
                <a:ext cx="4572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6002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90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3434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2578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172200" y="2362200"/>
                <a:ext cx="4572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362200"/>
                <a:ext cx="45720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689214" y="4680707"/>
                <a:ext cx="21377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=8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11|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−5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2137765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2279" t="-3509" r="-769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800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922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1103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5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916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794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5520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675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49509" y="5029200"/>
                <a:ext cx="57009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509" y="5029200"/>
                <a:ext cx="570091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9574" r="-3829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6475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49509" y="5029200"/>
                <a:ext cx="57009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509" y="5029200"/>
                <a:ext cx="570091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9574" r="-3829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24200" y="5671307"/>
                <a:ext cx="2387769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𝑗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671307"/>
                <a:ext cx="2387769" cy="359137"/>
              </a:xfrm>
              <a:prstGeom prst="rect">
                <a:avLst/>
              </a:prstGeom>
              <a:blipFill rotWithShape="0">
                <a:blip r:embed="rId11"/>
                <a:stretch>
                  <a:fillRect l="-2046" r="-1790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741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49509" y="5029200"/>
                <a:ext cx="57009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509" y="5029200"/>
                <a:ext cx="570091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9574" r="-3829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24200" y="5671307"/>
                <a:ext cx="295715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𝑗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671307"/>
                <a:ext cx="2957156" cy="359137"/>
              </a:xfrm>
              <a:prstGeom prst="rect">
                <a:avLst/>
              </a:prstGeom>
              <a:blipFill rotWithShape="0">
                <a:blip r:embed="rId11"/>
                <a:stretch>
                  <a:fillRect l="-2062" r="-6392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7761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49509" y="5029200"/>
                <a:ext cx="570091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509" y="5029200"/>
                <a:ext cx="570091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9574" r="-3829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24200" y="5671307"/>
                <a:ext cx="2957156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𝑗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671307"/>
                <a:ext cx="2957156" cy="359137"/>
              </a:xfrm>
              <a:prstGeom prst="rect">
                <a:avLst/>
              </a:prstGeom>
              <a:blipFill rotWithShape="0">
                <a:blip r:embed="rId11"/>
                <a:stretch>
                  <a:fillRect l="-2062" r="-6392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6646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068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49509" y="5029200"/>
                <a:ext cx="57009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509" y="5029200"/>
                <a:ext cx="570092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9574" t="-1754" r="-3829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248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49509" y="5029200"/>
                <a:ext cx="57009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509" y="5029200"/>
                <a:ext cx="570092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9574" t="-1754" r="-3829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24200" y="5671307"/>
                <a:ext cx="2387769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𝑗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671307"/>
                <a:ext cx="2387769" cy="359137"/>
              </a:xfrm>
              <a:prstGeom prst="rect">
                <a:avLst/>
              </a:prstGeom>
              <a:blipFill rotWithShape="0">
                <a:blip r:embed="rId11"/>
                <a:stretch>
                  <a:fillRect l="-2046" r="-1790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60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4174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49509" y="5029200"/>
                <a:ext cx="57009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509" y="5029200"/>
                <a:ext cx="570092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9574" t="-1754" r="-3829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24200" y="5671307"/>
                <a:ext cx="2979598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𝑗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671307"/>
                <a:ext cx="2979598" cy="359137"/>
              </a:xfrm>
              <a:prstGeom prst="rect">
                <a:avLst/>
              </a:prstGeom>
              <a:blipFill rotWithShape="0">
                <a:blip r:embed="rId11"/>
                <a:stretch>
                  <a:fillRect l="-1639" r="-6148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1484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2: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6002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810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918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88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88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288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8858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4114800" y="2286000"/>
            <a:ext cx="12220" cy="82296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86" y="2590800"/>
                <a:ext cx="180331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405" t="-146000" r="-20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6" y="2590800"/>
                <a:ext cx="1810752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051" t="-146000" r="-404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>
            <a:cxnSpLocks/>
          </p:cNvCxnSpPr>
          <p:nvPr/>
        </p:nvCxnSpPr>
        <p:spPr>
          <a:xfrm>
            <a:off x="4114800" y="426720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048" y="5029200"/>
                <a:ext cx="22615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49509" y="5029200"/>
                <a:ext cx="57009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509" y="5029200"/>
                <a:ext cx="570092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9574" t="-1754" r="-3829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24200" y="5671307"/>
                <a:ext cx="2979598" cy="359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𝑗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671307"/>
                <a:ext cx="2979598" cy="359137"/>
              </a:xfrm>
              <a:prstGeom prst="rect">
                <a:avLst/>
              </a:prstGeom>
              <a:blipFill rotWithShape="0">
                <a:blip r:embed="rId11"/>
                <a:stretch>
                  <a:fillRect l="-1639" r="-6148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9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37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89214" y="4680707"/>
                <a:ext cx="13918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139185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3509" t="-3509" r="-350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71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89214" y="4680707"/>
                <a:ext cx="13918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139185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3509" t="-3509" r="-350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>
            <a:cxnSpLocks/>
          </p:cNvCxnSpPr>
          <p:nvPr/>
        </p:nvCxnSpPr>
        <p:spPr>
          <a:xfrm>
            <a:off x="2286000" y="3810000"/>
            <a:ext cx="12220" cy="27432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10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89214" y="4680707"/>
                <a:ext cx="13918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139185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3509" t="-3509" r="-350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>
            <a:cxnSpLocks/>
          </p:cNvCxnSpPr>
          <p:nvPr/>
        </p:nvCxnSpPr>
        <p:spPr>
          <a:xfrm>
            <a:off x="2286000" y="3810000"/>
            <a:ext cx="12220" cy="27432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5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1"/>
            <a:ext cx="8077200" cy="79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Example 1: Symbolically represent the value of the annuity shown at the valuation date shown.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143000" y="3563023"/>
            <a:ext cx="64008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828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286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00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>
            <a:off x="3657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943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4114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720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029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4864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7268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8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7744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7023"/>
                <a:ext cx="71013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3793" t="-146000" r="-86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181658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5" y="3733800"/>
                <a:ext cx="1020023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994" r="-538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𝑏𝑎𝑒𝑖𝑟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031" y="4114800"/>
                <a:ext cx="1152431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5820" r="-423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89214" y="4680707"/>
                <a:ext cx="247317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=3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6|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8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14" y="4680707"/>
                <a:ext cx="2473178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724" t="-350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549480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42835</TotalTime>
  <Words>1799</Words>
  <Application>Microsoft Macintosh PowerPoint</Application>
  <PresentationFormat>On-screen Show (4:3)</PresentationFormat>
  <Paragraphs>773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Bold sand ms</vt:lpstr>
      <vt:lpstr>Calibri</vt:lpstr>
      <vt:lpstr>Calibri Light</vt:lpstr>
      <vt:lpstr>Cambria Math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2022</cp:revision>
  <dcterms:created xsi:type="dcterms:W3CDTF">2018-09-11T09:20:33Z</dcterms:created>
  <dcterms:modified xsi:type="dcterms:W3CDTF">2020-01-30T18:32:33Z</dcterms:modified>
</cp:coreProperties>
</file>